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1" r:id="rId7"/>
    <p:sldId id="260" r:id="rId8"/>
    <p:sldId id="267" r:id="rId9"/>
    <p:sldId id="268" r:id="rId10"/>
    <p:sldId id="269" r:id="rId11"/>
    <p:sldId id="270" r:id="rId12"/>
    <p:sldId id="271" r:id="rId13"/>
    <p:sldId id="272" r:id="rId14"/>
    <p:sldId id="273" r:id="rId15"/>
    <p:sldId id="274" r:id="rId16"/>
    <p:sldId id="275" r:id="rId17"/>
    <p:sldId id="276" r:id="rId18"/>
    <p:sldId id="277" r:id="rId19"/>
    <p:sldId id="279" r:id="rId20"/>
    <p:sldId id="280" r:id="rId21"/>
    <p:sldId id="278"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7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150250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212661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70651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670795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3077183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7523275-82C5-423F-BC34-BE59266E2D4D}" type="datetimeFigureOut">
              <a:rPr lang="nl-NL" smtClean="0"/>
              <a:t>16-1-2018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114421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7523275-82C5-423F-BC34-BE59266E2D4D}" type="datetimeFigureOut">
              <a:rPr lang="nl-NL" smtClean="0"/>
              <a:t>16-1-2018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118591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7523275-82C5-423F-BC34-BE59266E2D4D}" type="datetimeFigureOut">
              <a:rPr lang="nl-NL" smtClean="0"/>
              <a:t>16-1-2018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272253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7523275-82C5-423F-BC34-BE59266E2D4D}" type="datetimeFigureOut">
              <a:rPr lang="nl-NL" smtClean="0"/>
              <a:t>16-1-2018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158944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A7523275-82C5-423F-BC34-BE59266E2D4D}" type="datetimeFigureOut">
              <a:rPr lang="nl-NL" smtClean="0"/>
              <a:t>16-1-2018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297408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A7523275-82C5-423F-BC34-BE59266E2D4D}" type="datetimeFigureOut">
              <a:rPr lang="nl-NL" smtClean="0"/>
              <a:t>16-1-2018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9F3B11-DFA8-4E0F-80AF-9BB0B4D3F9DF}" type="slidenum">
              <a:rPr lang="nl-NL" smtClean="0"/>
              <a:t>‹nr.›</a:t>
            </a:fld>
            <a:endParaRPr lang="nl-NL"/>
          </a:p>
        </p:txBody>
      </p:sp>
    </p:spTree>
    <p:extLst>
      <p:ext uri="{BB962C8B-B14F-4D97-AF65-F5344CB8AC3E}">
        <p14:creationId xmlns:p14="http://schemas.microsoft.com/office/powerpoint/2010/main" val="3984200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23275-82C5-423F-BC34-BE59266E2D4D}" type="datetimeFigureOut">
              <a:rPr lang="nl-NL" smtClean="0"/>
              <a:t>16-1-2018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F3B11-DFA8-4E0F-80AF-9BB0B4D3F9DF}" type="slidenum">
              <a:rPr lang="nl-NL" smtClean="0"/>
              <a:t>‹nr.›</a:t>
            </a:fld>
            <a:endParaRPr lang="nl-NL"/>
          </a:p>
        </p:txBody>
      </p:sp>
    </p:spTree>
    <p:extLst>
      <p:ext uri="{BB962C8B-B14F-4D97-AF65-F5344CB8AC3E}">
        <p14:creationId xmlns:p14="http://schemas.microsoft.com/office/powerpoint/2010/main" val="3795192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4zQlqR2o6zE" TargetMode="External"/><Relationship Id="rId2" Type="http://schemas.openxmlformats.org/officeDocument/2006/relationships/hyperlink" Target="https://www.youtube.com/watch?v=ZAnlJ7RtVeI" TargetMode="External"/><Relationship Id="rId1" Type="http://schemas.openxmlformats.org/officeDocument/2006/relationships/slideLayout" Target="../slideLayouts/slideLayout2.xml"/><Relationship Id="rId5" Type="http://schemas.openxmlformats.org/officeDocument/2006/relationships/hyperlink" Target="https://www.youtube.com/watch?v=5OeJv7p0Swc" TargetMode="External"/><Relationship Id="rId4" Type="http://schemas.openxmlformats.org/officeDocument/2006/relationships/hyperlink" Target="https://youtu.be/6Pe-ekfrkQ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Week </a:t>
            </a:r>
            <a:r>
              <a:rPr lang="nl-NL" dirty="0" smtClean="0"/>
              <a:t>2</a:t>
            </a:r>
            <a:endParaRPr lang="nl-NL" dirty="0"/>
          </a:p>
        </p:txBody>
      </p:sp>
      <p:sp>
        <p:nvSpPr>
          <p:cNvPr id="3" name="Ondertitel 2"/>
          <p:cNvSpPr>
            <a:spLocks noGrp="1"/>
          </p:cNvSpPr>
          <p:nvPr>
            <p:ph type="subTitle" idx="1"/>
          </p:nvPr>
        </p:nvSpPr>
        <p:spPr/>
        <p:txBody>
          <a:bodyPr/>
          <a:lstStyle/>
          <a:p>
            <a:r>
              <a:rPr lang="nl-NL" dirty="0" smtClean="0"/>
              <a:t>Voeren en verzorgen Periode 3</a:t>
            </a:r>
            <a:endParaRPr lang="nl-NL" dirty="0"/>
          </a:p>
        </p:txBody>
      </p:sp>
    </p:spTree>
    <p:extLst>
      <p:ext uri="{BB962C8B-B14F-4D97-AF65-F5344CB8AC3E}">
        <p14:creationId xmlns:p14="http://schemas.microsoft.com/office/powerpoint/2010/main" val="3247024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tx2"/>
                </a:solidFill>
              </a:rPr>
              <a:t>Persen</a:t>
            </a:r>
            <a:endParaRPr lang="nl-NL" dirty="0"/>
          </a:p>
        </p:txBody>
      </p:sp>
      <p:sp>
        <p:nvSpPr>
          <p:cNvPr id="3" name="Tijdelijke aanduiding voor inhoud 2"/>
          <p:cNvSpPr>
            <a:spLocks noGrp="1"/>
          </p:cNvSpPr>
          <p:nvPr>
            <p:ph idx="1"/>
          </p:nvPr>
        </p:nvSpPr>
        <p:spPr/>
        <p:txBody>
          <a:bodyPr/>
          <a:lstStyle/>
          <a:p>
            <a:r>
              <a:rPr lang="nl-NL" dirty="0"/>
              <a:t>Met behulp van een korrelpers worden brokjes gevormd</a:t>
            </a:r>
          </a:p>
          <a:p>
            <a:r>
              <a:rPr lang="nl-NL" dirty="0"/>
              <a:t>Voordelen:</a:t>
            </a:r>
          </a:p>
          <a:p>
            <a:pPr lvl="1"/>
            <a:r>
              <a:rPr lang="nl-NL" dirty="0"/>
              <a:t>Temperatuur bij productie lager, dus minder voedingsstoffen verloren</a:t>
            </a:r>
          </a:p>
          <a:p>
            <a:pPr lvl="1"/>
            <a:r>
              <a:rPr lang="nl-NL" dirty="0"/>
              <a:t>Harde brok</a:t>
            </a:r>
          </a:p>
          <a:p>
            <a:pPr lvl="1"/>
            <a:r>
              <a:rPr lang="nl-NL" dirty="0"/>
              <a:t>Voedingsstoffen komen geleidelijk vrij in het lichaam</a:t>
            </a:r>
          </a:p>
          <a:p>
            <a:r>
              <a:rPr lang="nl-NL" dirty="0"/>
              <a:t>Nadelen:</a:t>
            </a:r>
          </a:p>
          <a:p>
            <a:pPr lvl="1"/>
            <a:r>
              <a:rPr lang="nl-NL" dirty="0"/>
              <a:t>Minder smakelijk</a:t>
            </a:r>
          </a:p>
          <a:p>
            <a:endParaRPr lang="nl-NL" dirty="0"/>
          </a:p>
        </p:txBody>
      </p:sp>
    </p:spTree>
    <p:extLst>
      <p:ext uri="{BB962C8B-B14F-4D97-AF65-F5344CB8AC3E}">
        <p14:creationId xmlns:p14="http://schemas.microsoft.com/office/powerpoint/2010/main" val="297989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Voerproductie </a:t>
            </a:r>
            <a:r>
              <a:rPr lang="nl-NL" dirty="0" err="1" smtClean="0"/>
              <a:t>natvoer</a:t>
            </a:r>
            <a:endParaRPr lang="nl-NL" dirty="0"/>
          </a:p>
        </p:txBody>
      </p:sp>
      <p:sp>
        <p:nvSpPr>
          <p:cNvPr id="3" name="Tijdelijke aanduiding voor inhoud 2"/>
          <p:cNvSpPr>
            <a:spLocks noGrp="1"/>
          </p:cNvSpPr>
          <p:nvPr>
            <p:ph idx="1"/>
          </p:nvPr>
        </p:nvSpPr>
        <p:spPr/>
        <p:txBody>
          <a:bodyPr>
            <a:normAutofit lnSpcReduction="10000"/>
          </a:bodyPr>
          <a:lstStyle/>
          <a:p>
            <a:pPr marL="514350" indent="-514350">
              <a:buAutoNum type="arabicPeriod"/>
            </a:pPr>
            <a:r>
              <a:rPr lang="nl-NL" dirty="0"/>
              <a:t>Grondstoffen aanleveren en opslag</a:t>
            </a:r>
          </a:p>
          <a:p>
            <a:pPr marL="514350" indent="-514350">
              <a:buAutoNum type="arabicPeriod"/>
            </a:pPr>
            <a:r>
              <a:rPr lang="nl-NL" dirty="0"/>
              <a:t>Malen en mengen</a:t>
            </a:r>
          </a:p>
          <a:p>
            <a:pPr marL="514350" indent="-514350">
              <a:buAutoNum type="arabicPeriod"/>
            </a:pPr>
            <a:r>
              <a:rPr lang="nl-NL" dirty="0"/>
              <a:t>Verpakken (inblikken)</a:t>
            </a:r>
          </a:p>
          <a:p>
            <a:pPr marL="514350" indent="-514350">
              <a:buAutoNum type="arabicPeriod"/>
            </a:pPr>
            <a:r>
              <a:rPr lang="nl-NL" dirty="0"/>
              <a:t>Sterilisatie of diepvries </a:t>
            </a:r>
          </a:p>
          <a:p>
            <a:pPr marL="514350" indent="-514350">
              <a:buAutoNum type="arabicPeriod"/>
            </a:pPr>
            <a:endParaRPr lang="nl-NL" dirty="0"/>
          </a:p>
          <a:p>
            <a:pPr marL="0" indent="0">
              <a:buNone/>
            </a:pPr>
            <a:r>
              <a:rPr lang="nl-NL" dirty="0"/>
              <a:t>Soms vriesdrogen voor het verpakken =</a:t>
            </a:r>
          </a:p>
          <a:p>
            <a:pPr marL="0" indent="0">
              <a:buNone/>
            </a:pPr>
            <a:r>
              <a:rPr lang="nl-NL" dirty="0"/>
              <a:t>Vocht onttrekken door het sterk in te vriezen.</a:t>
            </a:r>
          </a:p>
          <a:p>
            <a:pPr marL="0" indent="0">
              <a:buNone/>
            </a:pPr>
            <a:endParaRPr lang="nl-NL" dirty="0"/>
          </a:p>
          <a:p>
            <a:pPr marL="0" indent="0">
              <a:buNone/>
            </a:pPr>
            <a:r>
              <a:rPr lang="nl-NL" dirty="0"/>
              <a:t>Wat zijn de voordelen en nadelen van </a:t>
            </a:r>
            <a:r>
              <a:rPr lang="nl-NL" dirty="0" err="1"/>
              <a:t>natvoer</a:t>
            </a:r>
            <a:r>
              <a:rPr lang="nl-NL" dirty="0"/>
              <a:t>?</a:t>
            </a:r>
          </a:p>
          <a:p>
            <a:endParaRPr lang="nl-NL" dirty="0"/>
          </a:p>
        </p:txBody>
      </p:sp>
    </p:spTree>
    <p:extLst>
      <p:ext uri="{BB962C8B-B14F-4D97-AF65-F5344CB8AC3E}">
        <p14:creationId xmlns:p14="http://schemas.microsoft.com/office/powerpoint/2010/main" val="2702705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Additieven</a:t>
            </a:r>
            <a:endParaRPr lang="nl-NL" dirty="0"/>
          </a:p>
        </p:txBody>
      </p:sp>
      <p:sp>
        <p:nvSpPr>
          <p:cNvPr id="3" name="Tijdelijke aanduiding voor inhoud 2"/>
          <p:cNvSpPr>
            <a:spLocks noGrp="1"/>
          </p:cNvSpPr>
          <p:nvPr>
            <p:ph idx="1"/>
          </p:nvPr>
        </p:nvSpPr>
        <p:spPr/>
        <p:txBody>
          <a:bodyPr/>
          <a:lstStyle/>
          <a:p>
            <a:r>
              <a:rPr lang="nl-NL" dirty="0"/>
              <a:t>Additieven zijn stoffen die aan voeding worden toegevoegd, maar die geen voedingswaarde hebben. </a:t>
            </a:r>
          </a:p>
          <a:p>
            <a:pPr lvl="1"/>
            <a:r>
              <a:rPr lang="nl-NL" dirty="0"/>
              <a:t>Emulgatoren (</a:t>
            </a:r>
            <a:r>
              <a:rPr lang="nl-NL" dirty="0" err="1"/>
              <a:t>lecitine</a:t>
            </a:r>
            <a:r>
              <a:rPr lang="nl-NL" dirty="0"/>
              <a:t>)</a:t>
            </a:r>
          </a:p>
          <a:p>
            <a:pPr lvl="1"/>
            <a:r>
              <a:rPr lang="nl-NL" dirty="0"/>
              <a:t>Antioxidanten</a:t>
            </a:r>
          </a:p>
          <a:p>
            <a:pPr lvl="1"/>
            <a:r>
              <a:rPr lang="nl-NL" dirty="0"/>
              <a:t>Conserveermiddelen</a:t>
            </a:r>
          </a:p>
          <a:p>
            <a:pPr lvl="1"/>
            <a:r>
              <a:rPr lang="nl-NL" dirty="0"/>
              <a:t>Verdikkingsmiddelen</a:t>
            </a:r>
          </a:p>
          <a:p>
            <a:pPr lvl="1"/>
            <a:r>
              <a:rPr lang="nl-NL" dirty="0"/>
              <a:t>Antiklontermiddelen</a:t>
            </a:r>
          </a:p>
          <a:p>
            <a:pPr lvl="1"/>
            <a:r>
              <a:rPr lang="nl-NL" dirty="0"/>
              <a:t>Bindmiddelen</a:t>
            </a:r>
          </a:p>
          <a:p>
            <a:pPr lvl="1"/>
            <a:r>
              <a:rPr lang="nl-NL" dirty="0"/>
              <a:t>Kleurstoffen</a:t>
            </a:r>
          </a:p>
          <a:p>
            <a:endParaRPr lang="nl-NL" dirty="0"/>
          </a:p>
        </p:txBody>
      </p:sp>
    </p:spTree>
    <p:extLst>
      <p:ext uri="{BB962C8B-B14F-4D97-AF65-F5344CB8AC3E}">
        <p14:creationId xmlns:p14="http://schemas.microsoft.com/office/powerpoint/2010/main" val="354395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stretch>
            <a:fillRect/>
          </a:stretch>
        </p:blipFill>
        <p:spPr>
          <a:xfrm>
            <a:off x="1763487" y="696705"/>
            <a:ext cx="7042376" cy="5371514"/>
          </a:xfrm>
          <a:prstGeom prst="rect">
            <a:avLst/>
          </a:prstGeom>
        </p:spPr>
      </p:pic>
    </p:spTree>
    <p:extLst>
      <p:ext uri="{BB962C8B-B14F-4D97-AF65-F5344CB8AC3E}">
        <p14:creationId xmlns:p14="http://schemas.microsoft.com/office/powerpoint/2010/main" val="4220102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Regels diervoeding</a:t>
            </a:r>
            <a:endParaRPr lang="nl-NL" dirty="0"/>
          </a:p>
        </p:txBody>
      </p:sp>
      <p:sp>
        <p:nvSpPr>
          <p:cNvPr id="3" name="Tijdelijke aanduiding voor inhoud 2"/>
          <p:cNvSpPr>
            <a:spLocks noGrp="1"/>
          </p:cNvSpPr>
          <p:nvPr>
            <p:ph idx="1"/>
          </p:nvPr>
        </p:nvSpPr>
        <p:spPr/>
        <p:txBody>
          <a:bodyPr/>
          <a:lstStyle/>
          <a:p>
            <a:r>
              <a:rPr lang="nl-NL" dirty="0"/>
              <a:t>Aan de productie van diervoeding worden net zoveel eisen gesteld als bij de productie van onze voeding.</a:t>
            </a:r>
          </a:p>
          <a:p>
            <a:r>
              <a:rPr lang="nl-NL" dirty="0"/>
              <a:t>De Federatie Nederlandse Diervoederketen (FND) is verantwoordelijk voor de diervoederkwaliteit en wetgeving in Nederland.</a:t>
            </a:r>
          </a:p>
          <a:p>
            <a:r>
              <a:rPr lang="nl-NL" dirty="0" err="1"/>
              <a:t>Steeksproefsgewijs</a:t>
            </a:r>
            <a:r>
              <a:rPr lang="nl-NL" dirty="0"/>
              <a:t> onderzoek naar salmonella, </a:t>
            </a:r>
            <a:r>
              <a:rPr lang="nl-NL" dirty="0" err="1"/>
              <a:t>enterobacterien</a:t>
            </a:r>
            <a:r>
              <a:rPr lang="nl-NL" dirty="0"/>
              <a:t>, gisten en schimmels</a:t>
            </a:r>
          </a:p>
          <a:p>
            <a:endParaRPr lang="nl-NL" dirty="0"/>
          </a:p>
        </p:txBody>
      </p:sp>
    </p:spTree>
    <p:extLst>
      <p:ext uri="{BB962C8B-B14F-4D97-AF65-F5344CB8AC3E}">
        <p14:creationId xmlns:p14="http://schemas.microsoft.com/office/powerpoint/2010/main" val="3248819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Houdbaarheid	</a:t>
            </a:r>
            <a:endParaRPr lang="nl-NL" dirty="0"/>
          </a:p>
        </p:txBody>
      </p:sp>
      <p:sp>
        <p:nvSpPr>
          <p:cNvPr id="3" name="Tijdelijke aanduiding voor inhoud 2"/>
          <p:cNvSpPr>
            <a:spLocks noGrp="1"/>
          </p:cNvSpPr>
          <p:nvPr>
            <p:ph idx="1"/>
          </p:nvPr>
        </p:nvSpPr>
        <p:spPr/>
        <p:txBody>
          <a:bodyPr>
            <a:normAutofit lnSpcReduction="10000"/>
          </a:bodyPr>
          <a:lstStyle/>
          <a:p>
            <a:r>
              <a:rPr lang="nl-NL" dirty="0"/>
              <a:t>Wat is bepalend voor de houdbaarheid van diervoeding?</a:t>
            </a:r>
          </a:p>
          <a:p>
            <a:pPr lvl="1"/>
            <a:r>
              <a:rPr lang="nl-NL" dirty="0"/>
              <a:t>Samenstelling van het voer</a:t>
            </a:r>
          </a:p>
          <a:p>
            <a:pPr lvl="1"/>
            <a:r>
              <a:rPr lang="nl-NL" dirty="0"/>
              <a:t>Conservering (</a:t>
            </a:r>
            <a:r>
              <a:rPr lang="nl-NL" dirty="0" err="1"/>
              <a:t>anti-oxidanten</a:t>
            </a:r>
            <a:r>
              <a:rPr lang="nl-NL" dirty="0"/>
              <a:t>, verhitting, etc.)</a:t>
            </a:r>
          </a:p>
          <a:p>
            <a:pPr lvl="1"/>
            <a:r>
              <a:rPr lang="nl-NL" dirty="0"/>
              <a:t>Bewaarcondities (koel, droog en donker)</a:t>
            </a:r>
          </a:p>
          <a:p>
            <a:pPr marL="457200" lvl="1" indent="0">
              <a:buNone/>
            </a:pPr>
            <a:endParaRPr lang="nl-NL" dirty="0"/>
          </a:p>
          <a:p>
            <a:pPr marL="457200" lvl="1" indent="0">
              <a:buNone/>
            </a:pPr>
            <a:r>
              <a:rPr lang="nl-NL" dirty="0"/>
              <a:t>Veel vet = minder lang houdbaar</a:t>
            </a:r>
          </a:p>
          <a:p>
            <a:pPr marL="457200" lvl="1" indent="0">
              <a:buNone/>
            </a:pPr>
            <a:endParaRPr lang="nl-NL" dirty="0"/>
          </a:p>
          <a:p>
            <a:pPr lvl="1"/>
            <a:r>
              <a:rPr lang="nl-NL" dirty="0"/>
              <a:t>Waar kijk je naar om de versheid te bepalen?</a:t>
            </a:r>
          </a:p>
          <a:p>
            <a:pPr lvl="2"/>
            <a:r>
              <a:rPr lang="nl-NL" dirty="0"/>
              <a:t>Schimmels</a:t>
            </a:r>
          </a:p>
          <a:p>
            <a:pPr lvl="2"/>
            <a:r>
              <a:rPr lang="nl-NL" dirty="0"/>
              <a:t>Zuur</a:t>
            </a:r>
          </a:p>
          <a:p>
            <a:pPr lvl="2"/>
            <a:r>
              <a:rPr lang="nl-NL" dirty="0"/>
              <a:t>Rans (splitsing en </a:t>
            </a:r>
            <a:r>
              <a:rPr lang="nl-NL" dirty="0" err="1"/>
              <a:t>vervluchting</a:t>
            </a:r>
            <a:r>
              <a:rPr lang="nl-NL" dirty="0"/>
              <a:t> van vetzuren)</a:t>
            </a:r>
          </a:p>
          <a:p>
            <a:pPr lvl="2"/>
            <a:r>
              <a:rPr lang="nl-NL" dirty="0"/>
              <a:t>Verkleuringen</a:t>
            </a:r>
          </a:p>
          <a:p>
            <a:endParaRPr lang="nl-NL" dirty="0"/>
          </a:p>
        </p:txBody>
      </p:sp>
    </p:spTree>
    <p:extLst>
      <p:ext uri="{BB962C8B-B14F-4D97-AF65-F5344CB8AC3E}">
        <p14:creationId xmlns:p14="http://schemas.microsoft.com/office/powerpoint/2010/main" val="1491287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Bewaren</a:t>
            </a:r>
            <a:endParaRPr lang="nl-NL" dirty="0"/>
          </a:p>
        </p:txBody>
      </p:sp>
      <p:sp>
        <p:nvSpPr>
          <p:cNvPr id="3" name="Tijdelijke aanduiding voor inhoud 2"/>
          <p:cNvSpPr>
            <a:spLocks noGrp="1"/>
          </p:cNvSpPr>
          <p:nvPr>
            <p:ph idx="1"/>
          </p:nvPr>
        </p:nvSpPr>
        <p:spPr/>
        <p:txBody>
          <a:bodyPr/>
          <a:lstStyle/>
          <a:p>
            <a:r>
              <a:rPr lang="nl-NL" dirty="0"/>
              <a:t>Bewaren van droogvoer</a:t>
            </a:r>
          </a:p>
          <a:p>
            <a:pPr lvl="1"/>
            <a:r>
              <a:rPr lang="nl-NL" dirty="0"/>
              <a:t>Ongeopend: 12-18 maanden houdbaar mits donker, koel en droog</a:t>
            </a:r>
          </a:p>
          <a:p>
            <a:pPr lvl="1"/>
            <a:r>
              <a:rPr lang="nl-NL" dirty="0"/>
              <a:t>Geopend: ongeveer 4 weken mits donker, koel, droog en luchtledig</a:t>
            </a:r>
          </a:p>
          <a:p>
            <a:r>
              <a:rPr lang="nl-NL" dirty="0"/>
              <a:t>Bewaren van </a:t>
            </a:r>
            <a:r>
              <a:rPr lang="nl-NL" dirty="0" err="1"/>
              <a:t>natvoer</a:t>
            </a:r>
            <a:endParaRPr lang="nl-NL" dirty="0"/>
          </a:p>
          <a:p>
            <a:pPr lvl="1"/>
            <a:r>
              <a:rPr lang="nl-NL" dirty="0"/>
              <a:t>Ongeopend erg lang houdbaar (24 maanden)</a:t>
            </a:r>
          </a:p>
          <a:p>
            <a:pPr lvl="1"/>
            <a:r>
              <a:rPr lang="nl-NL" dirty="0"/>
              <a:t>Geopend in koelkast maximaal 48 uur houdbaar en op kamertemperatuur serveren.</a:t>
            </a:r>
          </a:p>
          <a:p>
            <a:endParaRPr lang="nl-NL" dirty="0"/>
          </a:p>
        </p:txBody>
      </p:sp>
    </p:spTree>
    <p:extLst>
      <p:ext uri="{BB962C8B-B14F-4D97-AF65-F5344CB8AC3E}">
        <p14:creationId xmlns:p14="http://schemas.microsoft.com/office/powerpoint/2010/main" val="1573054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Verpakking</a:t>
            </a:r>
            <a:endParaRPr lang="nl-NL" dirty="0"/>
          </a:p>
        </p:txBody>
      </p:sp>
      <p:sp>
        <p:nvSpPr>
          <p:cNvPr id="3" name="Tijdelijke aanduiding voor inhoud 2"/>
          <p:cNvSpPr>
            <a:spLocks noGrp="1"/>
          </p:cNvSpPr>
          <p:nvPr>
            <p:ph idx="1"/>
          </p:nvPr>
        </p:nvSpPr>
        <p:spPr/>
        <p:txBody>
          <a:bodyPr/>
          <a:lstStyle/>
          <a:p>
            <a:pPr lvl="1"/>
            <a:r>
              <a:rPr lang="nl-NL" sz="3200" dirty="0"/>
              <a:t>Wat moet er op de verpakking staan?</a:t>
            </a:r>
          </a:p>
          <a:p>
            <a:pPr lvl="1"/>
            <a:endParaRPr lang="nl-NL" sz="3200" dirty="0"/>
          </a:p>
          <a:p>
            <a:pPr lvl="1"/>
            <a:r>
              <a:rPr lang="nl-NL" sz="3200" dirty="0"/>
              <a:t>Lees hoofdstuk 5.3 nog eens goed </a:t>
            </a:r>
            <a:r>
              <a:rPr lang="nl-NL" sz="3200" dirty="0" smtClean="0"/>
              <a:t>door en maak opdracht 5.4</a:t>
            </a:r>
          </a:p>
        </p:txBody>
      </p:sp>
    </p:spTree>
    <p:extLst>
      <p:ext uri="{BB962C8B-B14F-4D97-AF65-F5344CB8AC3E}">
        <p14:creationId xmlns:p14="http://schemas.microsoft.com/office/powerpoint/2010/main" val="287500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Rassen</a:t>
            </a:r>
            <a:endParaRPr lang="nl-NL" dirty="0"/>
          </a:p>
        </p:txBody>
      </p:sp>
      <p:sp>
        <p:nvSpPr>
          <p:cNvPr id="3" name="Tijdelijke aanduiding voor inhoud 2"/>
          <p:cNvSpPr>
            <a:spLocks noGrp="1"/>
          </p:cNvSpPr>
          <p:nvPr>
            <p:ph idx="1"/>
          </p:nvPr>
        </p:nvSpPr>
        <p:spPr/>
        <p:txBody>
          <a:bodyPr/>
          <a:lstStyle/>
          <a:p>
            <a:r>
              <a:rPr lang="nl-NL" dirty="0" smtClean="0"/>
              <a:t>We nemen de rassen van zowel </a:t>
            </a:r>
            <a:r>
              <a:rPr lang="nl-NL" dirty="0" err="1" smtClean="0"/>
              <a:t>herpeten</a:t>
            </a:r>
            <a:r>
              <a:rPr lang="nl-NL" dirty="0" smtClean="0"/>
              <a:t> als vissen door</a:t>
            </a:r>
            <a:endParaRPr lang="nl-NL" dirty="0"/>
          </a:p>
        </p:txBody>
      </p:sp>
    </p:spTree>
    <p:extLst>
      <p:ext uri="{BB962C8B-B14F-4D97-AF65-F5344CB8AC3E}">
        <p14:creationId xmlns:p14="http://schemas.microsoft.com/office/powerpoint/2010/main" val="40821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Dictaat </a:t>
            </a:r>
            <a:r>
              <a:rPr lang="nl-NL" dirty="0" err="1" smtClean="0"/>
              <a:t>Herpeten</a:t>
            </a:r>
            <a:r>
              <a:rPr lang="nl-NL" dirty="0" smtClean="0"/>
              <a:t> en vissen 1.2</a:t>
            </a:r>
            <a:endParaRPr lang="nl-NL" dirty="0"/>
          </a:p>
        </p:txBody>
      </p:sp>
      <p:sp>
        <p:nvSpPr>
          <p:cNvPr id="3" name="Tijdelijke aanduiding voor inhoud 2"/>
          <p:cNvSpPr>
            <a:spLocks noGrp="1"/>
          </p:cNvSpPr>
          <p:nvPr>
            <p:ph idx="1"/>
          </p:nvPr>
        </p:nvSpPr>
        <p:spPr/>
        <p:txBody>
          <a:bodyPr/>
          <a:lstStyle/>
          <a:p>
            <a:r>
              <a:rPr lang="nl-NL" dirty="0" smtClean="0"/>
              <a:t>Wat is </a:t>
            </a:r>
            <a:r>
              <a:rPr lang="nl-NL" dirty="0" err="1" smtClean="0"/>
              <a:t>cites</a:t>
            </a:r>
            <a:r>
              <a:rPr lang="nl-NL" dirty="0" smtClean="0"/>
              <a:t>?</a:t>
            </a:r>
          </a:p>
          <a:p>
            <a:r>
              <a:rPr lang="nl-NL" dirty="0" smtClean="0"/>
              <a:t>Welke informatie geeft </a:t>
            </a:r>
            <a:r>
              <a:rPr lang="nl-NL" dirty="0" err="1" smtClean="0"/>
              <a:t>cites</a:t>
            </a:r>
            <a:r>
              <a:rPr lang="nl-NL" dirty="0"/>
              <a:t>?</a:t>
            </a:r>
            <a:endParaRPr lang="nl-NL" dirty="0" smtClean="0"/>
          </a:p>
        </p:txBody>
      </p:sp>
    </p:spTree>
    <p:extLst>
      <p:ext uri="{BB962C8B-B14F-4D97-AF65-F5344CB8AC3E}">
        <p14:creationId xmlns:p14="http://schemas.microsoft.com/office/powerpoint/2010/main" val="2551561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gaan we vandaag doen?</a:t>
            </a:r>
            <a:endParaRPr lang="nl-NL" dirty="0"/>
          </a:p>
        </p:txBody>
      </p:sp>
      <p:sp>
        <p:nvSpPr>
          <p:cNvPr id="3" name="Tijdelijke aanduiding voor inhoud 2"/>
          <p:cNvSpPr>
            <a:spLocks noGrp="1"/>
          </p:cNvSpPr>
          <p:nvPr>
            <p:ph idx="1"/>
          </p:nvPr>
        </p:nvSpPr>
        <p:spPr/>
        <p:txBody>
          <a:bodyPr/>
          <a:lstStyle/>
          <a:p>
            <a:r>
              <a:rPr lang="nl-NL" dirty="0" smtClean="0"/>
              <a:t>Bespreken opdrachten week 1</a:t>
            </a:r>
            <a:endParaRPr lang="nl-NL" dirty="0" smtClean="0"/>
          </a:p>
          <a:p>
            <a:r>
              <a:rPr lang="nl-NL" dirty="0" smtClean="0"/>
              <a:t>Voeren: voerproductie en verpakking H5</a:t>
            </a:r>
            <a:endParaRPr lang="nl-NL" dirty="0" smtClean="0"/>
          </a:p>
          <a:p>
            <a:r>
              <a:rPr lang="nl-NL" dirty="0" smtClean="0"/>
              <a:t>De rassen van </a:t>
            </a:r>
            <a:r>
              <a:rPr lang="nl-NL" dirty="0" err="1" smtClean="0"/>
              <a:t>herpeten</a:t>
            </a:r>
            <a:r>
              <a:rPr lang="nl-NL" dirty="0" smtClean="0"/>
              <a:t> nog een keer doornemen</a:t>
            </a:r>
          </a:p>
          <a:p>
            <a:r>
              <a:rPr lang="nl-NL" dirty="0" smtClean="0"/>
              <a:t>Alvast kort de vissen doorlopen</a:t>
            </a:r>
          </a:p>
          <a:p>
            <a:r>
              <a:rPr lang="nl-NL" dirty="0" smtClean="0"/>
              <a:t>Dictaat </a:t>
            </a:r>
            <a:r>
              <a:rPr lang="nl-NL" dirty="0" err="1" smtClean="0"/>
              <a:t>herpeten</a:t>
            </a:r>
            <a:r>
              <a:rPr lang="nl-NL" dirty="0" smtClean="0"/>
              <a:t> 1.2</a:t>
            </a:r>
          </a:p>
          <a:p>
            <a:r>
              <a:rPr lang="nl-NL" dirty="0" smtClean="0"/>
              <a:t>Huiswerk</a:t>
            </a:r>
            <a:endParaRPr lang="nl-NL" dirty="0"/>
          </a:p>
        </p:txBody>
      </p:sp>
    </p:spTree>
    <p:extLst>
      <p:ext uri="{BB962C8B-B14F-4D97-AF65-F5344CB8AC3E}">
        <p14:creationId xmlns:p14="http://schemas.microsoft.com/office/powerpoint/2010/main" val="1835253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Cites</a:t>
            </a:r>
            <a:endParaRPr lang="nl-NL" dirty="0"/>
          </a:p>
        </p:txBody>
      </p:sp>
      <p:sp>
        <p:nvSpPr>
          <p:cNvPr id="3" name="Tijdelijke aanduiding voor inhoud 2"/>
          <p:cNvSpPr>
            <a:spLocks noGrp="1"/>
          </p:cNvSpPr>
          <p:nvPr>
            <p:ph idx="1"/>
          </p:nvPr>
        </p:nvSpPr>
        <p:spPr>
          <a:xfrm>
            <a:off x="838200" y="1443789"/>
            <a:ext cx="10515600" cy="5209674"/>
          </a:xfrm>
        </p:spPr>
        <p:txBody>
          <a:bodyPr>
            <a:normAutofit fontScale="92500" lnSpcReduction="10000"/>
          </a:bodyPr>
          <a:lstStyle/>
          <a:p>
            <a:r>
              <a:rPr lang="nl-NL" dirty="0" smtClean="0"/>
              <a:t>Internationale overeenkomst tussen landen met afspraken over internationale handel in bedreigde dier-of plantensoorten.</a:t>
            </a:r>
          </a:p>
          <a:p>
            <a:r>
              <a:rPr lang="nl-NL" dirty="0" smtClean="0"/>
              <a:t>5800 beschermde diersoorten</a:t>
            </a:r>
          </a:p>
          <a:p>
            <a:r>
              <a:rPr lang="nl-NL" dirty="0" smtClean="0"/>
              <a:t>Er zijn 3 niveaus</a:t>
            </a:r>
          </a:p>
          <a:p>
            <a:r>
              <a:rPr lang="nl-NL" dirty="0" smtClean="0"/>
              <a:t>Niveau 1 noemt diersoorten die met uitsterven bedreigd worden en die door internationale handel schade kunnen lijden. Alle commerciële handel in uit het wild onttrokken dieren is verboden Denk aan wildvang ook handel in eerste generatie </a:t>
            </a:r>
            <a:r>
              <a:rPr lang="nl-NL" dirty="0" err="1" smtClean="0"/>
              <a:t>nakweek</a:t>
            </a:r>
            <a:r>
              <a:rPr lang="nl-NL" dirty="0" smtClean="0"/>
              <a:t> is niet toegestaan</a:t>
            </a:r>
          </a:p>
          <a:p>
            <a:r>
              <a:rPr lang="nl-NL" dirty="0" smtClean="0"/>
              <a:t>Niveau 2 zijn dieren die met uitsterven bedrijf kunnen worden. Ook look al </a:t>
            </a:r>
            <a:r>
              <a:rPr lang="nl-NL" dirty="0" err="1" smtClean="0"/>
              <a:t>likes</a:t>
            </a:r>
            <a:r>
              <a:rPr lang="nl-NL" dirty="0" smtClean="0"/>
              <a:t> worden hier aan toegevoegd. Handel mag met vergunning  onder bepaalde omstandigheden</a:t>
            </a:r>
          </a:p>
          <a:p>
            <a:r>
              <a:rPr lang="nl-NL" dirty="0" smtClean="0"/>
              <a:t>Niveau 3 bevat soorten waarbij een land waar ze voorkomen andere landen vraagt om bescherming door invoercontroles. Hierbij is niet altijd een </a:t>
            </a:r>
            <a:r>
              <a:rPr lang="nl-NL" dirty="0" err="1" smtClean="0"/>
              <a:t>cites</a:t>
            </a:r>
            <a:r>
              <a:rPr lang="nl-NL" dirty="0" smtClean="0"/>
              <a:t> verklaring nodig</a:t>
            </a:r>
            <a:r>
              <a:rPr lang="nl-NL" dirty="0"/>
              <a:t>.</a:t>
            </a:r>
            <a:endParaRPr lang="nl-NL" dirty="0" smtClean="0"/>
          </a:p>
        </p:txBody>
      </p:sp>
    </p:spTree>
    <p:extLst>
      <p:ext uri="{BB962C8B-B14F-4D97-AF65-F5344CB8AC3E}">
        <p14:creationId xmlns:p14="http://schemas.microsoft.com/office/powerpoint/2010/main" val="12091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Huiswerk</a:t>
            </a:r>
            <a:endParaRPr lang="nl-NL" dirty="0"/>
          </a:p>
        </p:txBody>
      </p:sp>
      <p:sp>
        <p:nvSpPr>
          <p:cNvPr id="3" name="Tijdelijke aanduiding voor inhoud 2"/>
          <p:cNvSpPr>
            <a:spLocks noGrp="1"/>
          </p:cNvSpPr>
          <p:nvPr>
            <p:ph idx="1"/>
          </p:nvPr>
        </p:nvSpPr>
        <p:spPr/>
        <p:txBody>
          <a:bodyPr/>
          <a:lstStyle/>
          <a:p>
            <a:r>
              <a:rPr lang="nl-NL" dirty="0" smtClean="0"/>
              <a:t>Lees hoofdstuk 2.8 en 2.9 van kennen en herkennen van dieren goed door.</a:t>
            </a:r>
          </a:p>
          <a:p>
            <a:r>
              <a:rPr lang="nl-NL" dirty="0" smtClean="0"/>
              <a:t>JE mag hier alvast aantekeningen/samenvatting bij maken. Dit helpt voor de toets.</a:t>
            </a:r>
          </a:p>
          <a:p>
            <a:r>
              <a:rPr lang="nl-NL" dirty="0" smtClean="0"/>
              <a:t>Maak de opdrachten uit het </a:t>
            </a:r>
            <a:r>
              <a:rPr lang="nl-NL" dirty="0" err="1" smtClean="0"/>
              <a:t>dicaat</a:t>
            </a:r>
            <a:r>
              <a:rPr lang="nl-NL" dirty="0" smtClean="0"/>
              <a:t> bij 1.2</a:t>
            </a:r>
          </a:p>
          <a:p>
            <a:r>
              <a:rPr lang="nl-NL" dirty="0" smtClean="0"/>
              <a:t>Maak de opdracht die hoort bij voeding 5.4</a:t>
            </a:r>
          </a:p>
          <a:p>
            <a:endParaRPr lang="nl-NL" dirty="0"/>
          </a:p>
        </p:txBody>
      </p:sp>
    </p:spTree>
    <p:extLst>
      <p:ext uri="{BB962C8B-B14F-4D97-AF65-F5344CB8AC3E}">
        <p14:creationId xmlns:p14="http://schemas.microsoft.com/office/powerpoint/2010/main" val="3309278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Voeding H5 Voerproductie</a:t>
            </a:r>
            <a:endParaRPr lang="nl-NL" dirty="0"/>
          </a:p>
        </p:txBody>
      </p:sp>
      <p:sp>
        <p:nvSpPr>
          <p:cNvPr id="3" name="Tijdelijke aanduiding voor inhoud 2"/>
          <p:cNvSpPr>
            <a:spLocks noGrp="1"/>
          </p:cNvSpPr>
          <p:nvPr>
            <p:ph idx="1"/>
          </p:nvPr>
        </p:nvSpPr>
        <p:spPr/>
        <p:txBody>
          <a:bodyPr/>
          <a:lstStyle/>
          <a:p>
            <a:r>
              <a:rPr lang="nl-NL" dirty="0"/>
              <a:t>Welke soorten voer kennen jullie?</a:t>
            </a:r>
          </a:p>
          <a:p>
            <a:r>
              <a:rPr lang="nl-NL" dirty="0"/>
              <a:t>Zit er verschil in de productie van deze voeding?</a:t>
            </a:r>
          </a:p>
          <a:p>
            <a:r>
              <a:rPr lang="nl-NL" dirty="0"/>
              <a:t>Wat zijn grondstoffen?</a:t>
            </a:r>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5410" y="4948101"/>
            <a:ext cx="2790825" cy="1638300"/>
          </a:xfrm>
          <a:prstGeom prst="rect">
            <a:avLst/>
          </a:prstGeom>
        </p:spPr>
      </p:pic>
    </p:spTree>
    <p:extLst>
      <p:ext uri="{BB962C8B-B14F-4D97-AF65-F5344CB8AC3E}">
        <p14:creationId xmlns:p14="http://schemas.microsoft.com/office/powerpoint/2010/main" val="46318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Voerproductie productiedieren</a:t>
            </a:r>
            <a:endParaRPr lang="nl-NL" dirty="0"/>
          </a:p>
        </p:txBody>
      </p:sp>
      <p:sp>
        <p:nvSpPr>
          <p:cNvPr id="3" name="Tijdelijke aanduiding voor inhoud 2"/>
          <p:cNvSpPr>
            <a:spLocks noGrp="1"/>
          </p:cNvSpPr>
          <p:nvPr>
            <p:ph idx="1"/>
          </p:nvPr>
        </p:nvSpPr>
        <p:spPr/>
        <p:txBody>
          <a:bodyPr/>
          <a:lstStyle/>
          <a:p>
            <a:r>
              <a:rPr lang="nl-NL" dirty="0"/>
              <a:t>Landbouwhuisdieren</a:t>
            </a:r>
          </a:p>
          <a:p>
            <a:pPr lvl="1"/>
            <a:r>
              <a:rPr lang="nl-NL" dirty="0"/>
              <a:t>Koe, schaap, geit, kip, etc. </a:t>
            </a:r>
          </a:p>
          <a:p>
            <a:r>
              <a:rPr lang="nl-NL" dirty="0"/>
              <a:t>Vaak in zakken van 15 kg en meer (bulk)</a:t>
            </a:r>
          </a:p>
          <a:p>
            <a:r>
              <a:rPr lang="nl-NL" dirty="0"/>
              <a:t>Uitstraling: functioneel</a:t>
            </a:r>
          </a:p>
          <a:p>
            <a:r>
              <a:rPr lang="nl-NL" dirty="0"/>
              <a:t>Kosten: zo laag mogelijk met behoud van kwaliteit</a:t>
            </a:r>
          </a:p>
          <a:p>
            <a:r>
              <a:rPr lang="nl-NL" dirty="0"/>
              <a:t>Doelstelling: productie</a:t>
            </a:r>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5078" y="3740150"/>
            <a:ext cx="1771650" cy="2571750"/>
          </a:xfrm>
          <a:prstGeom prst="rect">
            <a:avLst/>
          </a:prstGeom>
        </p:spPr>
      </p:pic>
    </p:spTree>
    <p:extLst>
      <p:ext uri="{BB962C8B-B14F-4D97-AF65-F5344CB8AC3E}">
        <p14:creationId xmlns:p14="http://schemas.microsoft.com/office/powerpoint/2010/main" val="387233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Voerproductie </a:t>
            </a:r>
            <a:r>
              <a:rPr lang="nl-NL" dirty="0" err="1" smtClean="0"/>
              <a:t>petfood</a:t>
            </a:r>
            <a:endParaRPr lang="nl-NL" dirty="0"/>
          </a:p>
        </p:txBody>
      </p:sp>
      <p:sp>
        <p:nvSpPr>
          <p:cNvPr id="3" name="Tijdelijke aanduiding voor inhoud 2"/>
          <p:cNvSpPr>
            <a:spLocks noGrp="1"/>
          </p:cNvSpPr>
          <p:nvPr>
            <p:ph idx="1"/>
          </p:nvPr>
        </p:nvSpPr>
        <p:spPr/>
        <p:txBody>
          <a:bodyPr/>
          <a:lstStyle/>
          <a:p>
            <a:r>
              <a:rPr lang="nl-NL" dirty="0"/>
              <a:t>Gezelschapsdieren</a:t>
            </a:r>
          </a:p>
          <a:p>
            <a:pPr lvl="1"/>
            <a:r>
              <a:rPr lang="nl-NL" dirty="0"/>
              <a:t>Hond, Kat Cavia, Hamster, etc.</a:t>
            </a:r>
          </a:p>
          <a:p>
            <a:r>
              <a:rPr lang="nl-NL" dirty="0"/>
              <a:t>Vaak in individuele verpakkingen van 0,5 – 15 kg</a:t>
            </a:r>
          </a:p>
          <a:p>
            <a:r>
              <a:rPr lang="nl-NL" dirty="0"/>
              <a:t>Uitstraling ‘’glossy’’</a:t>
            </a:r>
          </a:p>
          <a:p>
            <a:r>
              <a:rPr lang="nl-NL" dirty="0"/>
              <a:t>Kosten: veel variatie</a:t>
            </a:r>
          </a:p>
          <a:p>
            <a:r>
              <a:rPr lang="nl-NL" dirty="0"/>
              <a:t>Doel: recreatie en gezelschap</a:t>
            </a:r>
          </a:p>
          <a:p>
            <a:endParaRPr lang="nl-NL" dirty="0"/>
          </a:p>
        </p:txBody>
      </p:sp>
    </p:spTree>
    <p:extLst>
      <p:ext uri="{BB962C8B-B14F-4D97-AF65-F5344CB8AC3E}">
        <p14:creationId xmlns:p14="http://schemas.microsoft.com/office/powerpoint/2010/main" val="379466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Productie droogvoer</a:t>
            </a:r>
            <a:endParaRPr lang="nl-NL" dirty="0"/>
          </a:p>
        </p:txBody>
      </p:sp>
      <p:sp>
        <p:nvSpPr>
          <p:cNvPr id="3" name="Tijdelijke aanduiding voor inhoud 2"/>
          <p:cNvSpPr>
            <a:spLocks noGrp="1"/>
          </p:cNvSpPr>
          <p:nvPr>
            <p:ph idx="1"/>
          </p:nvPr>
        </p:nvSpPr>
        <p:spPr/>
        <p:txBody>
          <a:bodyPr>
            <a:normAutofit fontScale="77500" lnSpcReduction="20000"/>
          </a:bodyPr>
          <a:lstStyle/>
          <a:p>
            <a:endParaRPr lang="nl-NL" dirty="0" smtClean="0"/>
          </a:p>
          <a:p>
            <a:pPr marL="514350" indent="-514350">
              <a:buAutoNum type="arabicPeriod"/>
            </a:pPr>
            <a:r>
              <a:rPr lang="nl-NL" dirty="0"/>
              <a:t>Grondstoffen aanleveren en opslag</a:t>
            </a:r>
          </a:p>
          <a:p>
            <a:pPr marL="514350" indent="-514350">
              <a:buAutoNum type="arabicPeriod"/>
            </a:pPr>
            <a:r>
              <a:rPr lang="nl-NL" dirty="0"/>
              <a:t>Malen en mengen</a:t>
            </a:r>
          </a:p>
          <a:p>
            <a:pPr marL="514350" indent="-514350">
              <a:buAutoNum type="arabicPeriod"/>
            </a:pPr>
            <a:r>
              <a:rPr lang="nl-NL" dirty="0"/>
              <a:t>1. Persen en </a:t>
            </a:r>
            <a:r>
              <a:rPr lang="nl-NL" b="1" dirty="0" err="1"/>
              <a:t>extruderen</a:t>
            </a:r>
            <a:r>
              <a:rPr lang="nl-NL" dirty="0"/>
              <a:t> = het mengsel gaat onder druk door een machine die het mengsel kneedt en </a:t>
            </a:r>
            <a:r>
              <a:rPr lang="nl-NL" dirty="0" smtClean="0"/>
              <a:t>samendrukt. De brok wordt maximaal 75 graden. Deze vallen uiteen in de maag. Hierdoor makkelijker te verteren. Farmfood, </a:t>
            </a:r>
            <a:r>
              <a:rPr lang="nl-NL" dirty="0" err="1" smtClean="0"/>
              <a:t>orijen</a:t>
            </a:r>
            <a:r>
              <a:rPr lang="nl-NL" dirty="0"/>
              <a:t>, </a:t>
            </a:r>
            <a:r>
              <a:rPr lang="nl-NL" dirty="0" err="1"/>
              <a:t>biofood</a:t>
            </a:r>
            <a:r>
              <a:rPr lang="nl-NL" dirty="0"/>
              <a:t> en </a:t>
            </a:r>
            <a:r>
              <a:rPr lang="nl-NL" dirty="0" err="1"/>
              <a:t>acana</a:t>
            </a:r>
            <a:r>
              <a:rPr lang="nl-NL" dirty="0" smtClean="0"/>
              <a:t/>
            </a:r>
            <a:br>
              <a:rPr lang="nl-NL" dirty="0" smtClean="0"/>
            </a:br>
            <a:r>
              <a:rPr lang="nl-NL" dirty="0" smtClean="0"/>
              <a:t/>
            </a:r>
            <a:br>
              <a:rPr lang="nl-NL" dirty="0" smtClean="0"/>
            </a:br>
            <a:r>
              <a:rPr lang="nl-NL" dirty="0" smtClean="0"/>
              <a:t> </a:t>
            </a:r>
            <a:r>
              <a:rPr lang="nl-NL" dirty="0"/>
              <a:t>2. </a:t>
            </a:r>
            <a:r>
              <a:rPr lang="nl-NL" b="1" dirty="0"/>
              <a:t>Expanderen</a:t>
            </a:r>
            <a:r>
              <a:rPr lang="nl-NL" dirty="0"/>
              <a:t> = het mengsel wordt </a:t>
            </a:r>
            <a:r>
              <a:rPr lang="nl-NL" dirty="0" smtClean="0"/>
              <a:t>verwarmd tot hoge temp. </a:t>
            </a:r>
            <a:r>
              <a:rPr lang="nl-NL" dirty="0"/>
              <a:t>maar niet geperst. </a:t>
            </a:r>
            <a:r>
              <a:rPr lang="nl-NL" dirty="0" smtClean="0"/>
              <a:t>Bijvoorbeeld mais-popcorn</a:t>
            </a:r>
            <a:endParaRPr lang="nl-NL" dirty="0"/>
          </a:p>
          <a:p>
            <a:pPr marL="514350" indent="-514350">
              <a:buAutoNum type="arabicPeriod"/>
            </a:pPr>
            <a:r>
              <a:rPr lang="nl-NL" dirty="0"/>
              <a:t>Drogen</a:t>
            </a:r>
          </a:p>
          <a:p>
            <a:pPr marL="514350" indent="-514350">
              <a:buAutoNum type="arabicPeriod"/>
            </a:pPr>
            <a:r>
              <a:rPr lang="nl-NL" dirty="0"/>
              <a:t>Toevoegen extra stoffen (via een coating)</a:t>
            </a:r>
          </a:p>
          <a:p>
            <a:pPr marL="514350" indent="-514350">
              <a:buAutoNum type="arabicPeriod"/>
            </a:pPr>
            <a:r>
              <a:rPr lang="nl-NL" dirty="0"/>
              <a:t>Koelen</a:t>
            </a:r>
          </a:p>
          <a:p>
            <a:pPr marL="514350" indent="-514350">
              <a:buAutoNum type="arabicPeriod"/>
            </a:pPr>
            <a:r>
              <a:rPr lang="nl-NL" dirty="0"/>
              <a:t>Verpakken</a:t>
            </a:r>
          </a:p>
        </p:txBody>
      </p:sp>
      <p:pic>
        <p:nvPicPr>
          <p:cNvPr id="6" name="Afbeelding 5"/>
          <p:cNvPicPr>
            <a:picLocks noChangeAspect="1"/>
          </p:cNvPicPr>
          <p:nvPr/>
        </p:nvPicPr>
        <p:blipFill>
          <a:blip r:embed="rId2"/>
          <a:stretch>
            <a:fillRect/>
          </a:stretch>
        </p:blipFill>
        <p:spPr>
          <a:xfrm>
            <a:off x="6911797" y="5440182"/>
            <a:ext cx="3505968" cy="736781"/>
          </a:xfrm>
          <a:prstGeom prst="rect">
            <a:avLst/>
          </a:prstGeom>
        </p:spPr>
      </p:pic>
    </p:spTree>
    <p:extLst>
      <p:ext uri="{BB962C8B-B14F-4D97-AF65-F5344CB8AC3E}">
        <p14:creationId xmlns:p14="http://schemas.microsoft.com/office/powerpoint/2010/main" val="230895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Kennen jullie deze </a:t>
            </a:r>
            <a:r>
              <a:rPr lang="nl-NL" dirty="0" smtClean="0"/>
              <a:t>filmpjes?</a:t>
            </a:r>
            <a:r>
              <a:rPr lang="nl-NL" dirty="0"/>
              <a:t/>
            </a:r>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dirty="0"/>
          </a:p>
          <a:p>
            <a:pPr marL="0" indent="0">
              <a:buNone/>
            </a:pPr>
            <a:r>
              <a:rPr lang="nl-NL" dirty="0"/>
              <a:t>Filmpje voerproductie:</a:t>
            </a:r>
          </a:p>
          <a:p>
            <a:r>
              <a:rPr lang="nl-NL" dirty="0">
                <a:hlinkClick r:id="rId2"/>
              </a:rPr>
              <a:t>https://www.youtube.com/watch?v=ZAnlJ7RtVeI</a:t>
            </a:r>
            <a:endParaRPr lang="nl-NL" dirty="0"/>
          </a:p>
          <a:p>
            <a:r>
              <a:rPr lang="nl-NL" dirty="0">
                <a:hlinkClick r:id="rId3"/>
              </a:rPr>
              <a:t>https://</a:t>
            </a:r>
            <a:r>
              <a:rPr lang="nl-NL" dirty="0" smtClean="0">
                <a:hlinkClick r:id="rId3"/>
              </a:rPr>
              <a:t>www.youtube.com/watch?v=4zQlqR2o6zE</a:t>
            </a:r>
            <a:endParaRPr lang="nl-NL" dirty="0" smtClean="0"/>
          </a:p>
          <a:p>
            <a:r>
              <a:rPr lang="nl-NL" dirty="0" smtClean="0">
                <a:hlinkClick r:id="rId4"/>
              </a:rPr>
              <a:t>https</a:t>
            </a:r>
            <a:r>
              <a:rPr lang="nl-NL" dirty="0">
                <a:hlinkClick r:id="rId4"/>
              </a:rPr>
              <a:t>://youtu.be/6Pe-ekfrkQg</a:t>
            </a:r>
            <a:endParaRPr lang="nl-NL" dirty="0"/>
          </a:p>
          <a:p>
            <a:endParaRPr lang="nl-NL" dirty="0"/>
          </a:p>
          <a:p>
            <a:pPr marL="0" indent="0">
              <a:buNone/>
            </a:pPr>
            <a:r>
              <a:rPr lang="nl-NL" dirty="0"/>
              <a:t>Dierlijke bijproducten in hondenvoeding:</a:t>
            </a:r>
          </a:p>
          <a:p>
            <a:r>
              <a:rPr lang="nl-NL" dirty="0">
                <a:hlinkClick r:id="rId5"/>
              </a:rPr>
              <a:t>https://www.youtube.com/watch?v=5OeJv7p0Swc</a:t>
            </a:r>
            <a:endParaRPr lang="nl-NL" dirty="0"/>
          </a:p>
          <a:p>
            <a:endParaRPr lang="nl-NL" dirty="0"/>
          </a:p>
        </p:txBody>
      </p:sp>
    </p:spTree>
    <p:extLst>
      <p:ext uri="{BB962C8B-B14F-4D97-AF65-F5344CB8AC3E}">
        <p14:creationId xmlns:p14="http://schemas.microsoft.com/office/powerpoint/2010/main" val="3409719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tx2"/>
                </a:solidFill>
              </a:rPr>
              <a:t>Voor en nadelen van </a:t>
            </a:r>
            <a:r>
              <a:rPr lang="nl-NL" b="1" dirty="0" err="1">
                <a:solidFill>
                  <a:schemeClr val="tx2"/>
                </a:solidFill>
              </a:rPr>
              <a:t>extruderen</a:t>
            </a:r>
            <a:endParaRPr lang="nl-NL" dirty="0"/>
          </a:p>
        </p:txBody>
      </p:sp>
      <p:sp>
        <p:nvSpPr>
          <p:cNvPr id="3" name="Tijdelijke aanduiding voor inhoud 2"/>
          <p:cNvSpPr>
            <a:spLocks noGrp="1"/>
          </p:cNvSpPr>
          <p:nvPr>
            <p:ph idx="1"/>
          </p:nvPr>
        </p:nvSpPr>
        <p:spPr/>
        <p:txBody>
          <a:bodyPr/>
          <a:lstStyle/>
          <a:p>
            <a:r>
              <a:rPr lang="nl-NL" dirty="0"/>
              <a:t>Voordelen:</a:t>
            </a:r>
          </a:p>
          <a:p>
            <a:pPr lvl="1"/>
            <a:r>
              <a:rPr lang="nl-NL" dirty="0"/>
              <a:t>Verteerbaarheid hoger</a:t>
            </a:r>
          </a:p>
          <a:p>
            <a:pPr lvl="1"/>
            <a:r>
              <a:rPr lang="nl-NL" dirty="0"/>
              <a:t>Na </a:t>
            </a:r>
            <a:r>
              <a:rPr lang="nl-NL" dirty="0" err="1"/>
              <a:t>extruderen</a:t>
            </a:r>
            <a:r>
              <a:rPr lang="nl-NL" dirty="0"/>
              <a:t> kan het mengsel nog vet opnemen</a:t>
            </a:r>
          </a:p>
          <a:p>
            <a:pPr lvl="1"/>
            <a:r>
              <a:rPr lang="nl-NL" dirty="0"/>
              <a:t>Smakelijkheid groter door coating</a:t>
            </a:r>
          </a:p>
          <a:p>
            <a:pPr lvl="1"/>
            <a:r>
              <a:rPr lang="nl-NL" dirty="0"/>
              <a:t>Poreuze structuur (knapperig)</a:t>
            </a:r>
          </a:p>
          <a:p>
            <a:pPr lvl="1"/>
            <a:r>
              <a:rPr lang="nl-NL" dirty="0"/>
              <a:t>Veel verschillende vormen en groottes mogelijk van de brok</a:t>
            </a:r>
          </a:p>
          <a:p>
            <a:pPr marL="457200" lvl="1" indent="0">
              <a:buNone/>
            </a:pPr>
            <a:endParaRPr lang="nl-NL" dirty="0"/>
          </a:p>
          <a:p>
            <a:r>
              <a:rPr lang="nl-NL" dirty="0"/>
              <a:t>Nadelen:</a:t>
            </a:r>
          </a:p>
          <a:p>
            <a:pPr lvl="1"/>
            <a:r>
              <a:rPr lang="nl-NL" dirty="0"/>
              <a:t>Door hoge temperaturen worden bepaalde voedingsstoffen beschadigd (vet)</a:t>
            </a:r>
          </a:p>
          <a:p>
            <a:endParaRPr lang="nl-NL" dirty="0"/>
          </a:p>
        </p:txBody>
      </p:sp>
    </p:spTree>
    <p:extLst>
      <p:ext uri="{BB962C8B-B14F-4D97-AF65-F5344CB8AC3E}">
        <p14:creationId xmlns:p14="http://schemas.microsoft.com/office/powerpoint/2010/main" val="875174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Afbeelding 3"/>
          <p:cNvPicPr>
            <a:picLocks noChangeAspect="1"/>
          </p:cNvPicPr>
          <p:nvPr/>
        </p:nvPicPr>
        <p:blipFill>
          <a:blip r:embed="rId2"/>
          <a:stretch>
            <a:fillRect/>
          </a:stretch>
        </p:blipFill>
        <p:spPr>
          <a:xfrm>
            <a:off x="6096000" y="3428999"/>
            <a:ext cx="3818098" cy="2438515"/>
          </a:xfrm>
          <a:prstGeom prst="rect">
            <a:avLst/>
          </a:prstGeom>
        </p:spPr>
      </p:pic>
      <p:pic>
        <p:nvPicPr>
          <p:cNvPr id="5" name="Tijdelijke aanduiding voor inhoud 4"/>
          <p:cNvPicPr>
            <a:picLocks noGrp="1" noChangeAspect="1"/>
          </p:cNvPicPr>
          <p:nvPr>
            <p:ph idx="1"/>
          </p:nvPr>
        </p:nvPicPr>
        <p:blipFill>
          <a:blip r:embed="rId3"/>
          <a:stretch>
            <a:fillRect/>
          </a:stretch>
        </p:blipFill>
        <p:spPr>
          <a:xfrm>
            <a:off x="1175657" y="979621"/>
            <a:ext cx="4630731" cy="2449378"/>
          </a:xfrm>
          <a:prstGeom prst="rect">
            <a:avLst/>
          </a:prstGeom>
        </p:spPr>
      </p:pic>
    </p:spTree>
    <p:extLst>
      <p:ext uri="{BB962C8B-B14F-4D97-AF65-F5344CB8AC3E}">
        <p14:creationId xmlns:p14="http://schemas.microsoft.com/office/powerpoint/2010/main" val="263474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725</Words>
  <Application>Microsoft Office PowerPoint</Application>
  <PresentationFormat>Breedbeeld</PresentationFormat>
  <Paragraphs>127</Paragraphs>
  <Slides>21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Calibri</vt:lpstr>
      <vt:lpstr>Calibri Light</vt:lpstr>
      <vt:lpstr>Kantoorthema</vt:lpstr>
      <vt:lpstr>Week 2</vt:lpstr>
      <vt:lpstr>Wat gaan we vandaag doen?</vt:lpstr>
      <vt:lpstr>Voeding H5 Voerproductie</vt:lpstr>
      <vt:lpstr>Voerproductie productiedieren</vt:lpstr>
      <vt:lpstr>Voerproductie petfood</vt:lpstr>
      <vt:lpstr>Productie droogvoer</vt:lpstr>
      <vt:lpstr>Kennen jullie deze filmpjes? </vt:lpstr>
      <vt:lpstr>Voor en nadelen van extruderen</vt:lpstr>
      <vt:lpstr>PowerPoint-presentatie</vt:lpstr>
      <vt:lpstr>Persen</vt:lpstr>
      <vt:lpstr>Voerproductie natvoer</vt:lpstr>
      <vt:lpstr>Additieven</vt:lpstr>
      <vt:lpstr>PowerPoint-presentatie</vt:lpstr>
      <vt:lpstr>Regels diervoeding</vt:lpstr>
      <vt:lpstr>Houdbaarheid </vt:lpstr>
      <vt:lpstr>Bewaren</vt:lpstr>
      <vt:lpstr>Verpakking</vt:lpstr>
      <vt:lpstr>Rassen</vt:lpstr>
      <vt:lpstr>Dictaat Herpeten en vissen 1.2</vt:lpstr>
      <vt:lpstr>Cites</vt:lpstr>
      <vt:lpstr>Huiswerk</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Helanie Aalders</dc:creator>
  <cp:lastModifiedBy>Helanie Aalders</cp:lastModifiedBy>
  <cp:revision>10</cp:revision>
  <dcterms:created xsi:type="dcterms:W3CDTF">2018-01-08T14:15:27Z</dcterms:created>
  <dcterms:modified xsi:type="dcterms:W3CDTF">2018-01-16T20:07:04Z</dcterms:modified>
</cp:coreProperties>
</file>